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70" r:id="rId8"/>
    <p:sldId id="271" r:id="rId9"/>
    <p:sldId id="272" r:id="rId10"/>
    <p:sldId id="273" r:id="rId11"/>
    <p:sldId id="261" r:id="rId12"/>
    <p:sldId id="262" r:id="rId13"/>
    <p:sldId id="274" r:id="rId14"/>
    <p:sldId id="275" r:id="rId15"/>
    <p:sldId id="276" r:id="rId16"/>
    <p:sldId id="260" r:id="rId17"/>
    <p:sldId id="259" r:id="rId18"/>
    <p:sldId id="266" r:id="rId19"/>
    <p:sldId id="267" r:id="rId20"/>
    <p:sldId id="26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99" autoAdjust="0"/>
    <p:restoredTop sz="94660"/>
  </p:normalViewPr>
  <p:slideViewPr>
    <p:cSldViewPr snapToGrid="0">
      <p:cViewPr>
        <p:scale>
          <a:sx n="80" d="100"/>
          <a:sy n="80" d="100"/>
        </p:scale>
        <p:origin x="16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568F3-05D6-471C-B0F3-7C21AECC7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21AC7C-ECC5-4DDB-9699-9B603ABA4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A09B8A-6A26-42ED-8530-4A815107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9DDA-AEF6-4FF1-B0A8-5C1264305877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2F4614-8BEC-432A-8B60-388AC255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4D0563-F904-41B6-BA62-8D61ED8D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61BC8-6E63-444D-A223-8D4A43E50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724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A25B3-B288-43A0-8806-A307D187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569393-4411-41C2-B33F-70AECDFD3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2F6A66-F028-4BAA-93DA-06C694C69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9DDA-AEF6-4FF1-B0A8-5C1264305877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CFF4C6-F6D9-4F05-9AB7-5EDED9CCF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4194A9-2D76-4574-B29B-C6CC64DD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61BC8-6E63-444D-A223-8D4A43E50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430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BE53438-3877-437B-921F-698CED834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0C839C-92F6-47C1-9E3B-9EB90F6D0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28C3E9-25DA-4AEF-8D9B-6DB0A532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9DDA-AEF6-4FF1-B0A8-5C1264305877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69C5-1B9E-4DC2-95D6-CEB058252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16C127-277F-4DD7-BDD9-5879C769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61BC8-6E63-444D-A223-8D4A43E50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531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ED8C0-7CB7-486D-BA6D-EDC4B1C3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50E2E-8407-4FF1-BBE4-E228C8BB3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BAC7F2-940E-4A93-8DC5-5A1BCAD7F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9DDA-AEF6-4FF1-B0A8-5C1264305877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B99905-1234-47F7-935E-88B11B8E7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0D9DC-4B7F-4CE1-BE59-B81AADAD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61BC8-6E63-444D-A223-8D4A43E50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981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1FDAA-8DFF-47F9-9488-8ECFF7D33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3664DC-08FB-4DED-8627-B00AC8A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70C9F-D78E-43B2-89FE-B03C65336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9DDA-AEF6-4FF1-B0A8-5C1264305877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E720BD-7A2A-4B53-97B6-21344188E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378B08-C5A3-48B5-9BDE-24033F73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61BC8-6E63-444D-A223-8D4A43E50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836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9E968-FBF2-40E5-8B3F-9872043C5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E052F-A992-488D-80F7-FF71D1794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B2B690-C09A-4637-A72A-7D125CC39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599729-F075-4EDD-B362-631A5EEE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9DDA-AEF6-4FF1-B0A8-5C1264305877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01F452-7A7B-41C2-AFAF-48F628342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F08D29-F5FD-479F-B534-9CA09F9D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61BC8-6E63-444D-A223-8D4A43E50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798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CFACA-35B9-4EA9-97FA-F2742D26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8B0662-FA67-4FFD-A0F4-F74F36B0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6C60B1-78AB-4129-84A4-5C6A940D9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2FB270-9A83-4B71-89A8-264B5265B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C83A07-28A3-4D68-B664-A50B6F2682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2C9A3F-1677-4F90-AF50-2D3FFDE07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9DDA-AEF6-4FF1-B0A8-5C1264305877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2F9529-78E1-4829-97D4-638ECDD6C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07CC7F-16E0-4FAA-8EEA-1976D1F3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61BC8-6E63-444D-A223-8D4A43E50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312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04C8A-1BD7-4EF6-8F79-BFC4DD8C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9251B6-29B5-4C2C-B646-91542DEFF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9DDA-AEF6-4FF1-B0A8-5C1264305877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647208-EB23-4456-A7B3-12EF985BA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DB1EDC-7713-44E8-A534-A56336545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61BC8-6E63-444D-A223-8D4A43E50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796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E11ACC-2B91-420B-B3EE-160A79847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9DDA-AEF6-4FF1-B0A8-5C1264305877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285402-3704-4E50-AD7D-CEF2688EC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0860A-9549-4C90-AF34-CC770A8D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61BC8-6E63-444D-A223-8D4A43E50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643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97A7B-6298-4561-9C69-A9E8548F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0DB759-D88B-4DB9-9EC1-A9357F2AD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7D8CF6-20AD-4A62-B886-85BBB532B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27DA6-A5FA-4A61-B13D-B5383FD86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9DDA-AEF6-4FF1-B0A8-5C1264305877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756C89-484E-4E44-9028-FA2E0538A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23396A-7FD5-4A92-9C11-068183D2D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61BC8-6E63-444D-A223-8D4A43E50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02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934DE-0CAC-40A0-8C84-5D8A02011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B3657A6-E481-44F6-B3BC-283E565D0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A53EB8-BE1B-4801-91DE-10B69199E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935562-DAED-46A6-B6E3-60C5C4F6D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9DDA-AEF6-4FF1-B0A8-5C1264305877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372BC9-AC5E-4D9E-8154-E60996347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0755B5-FEE4-4083-8593-6777F5D0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61BC8-6E63-444D-A223-8D4A43E50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29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AEE61C-00BA-49BA-9060-7C5AFA7F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EE3BF4-7B74-4180-8307-AF441B37B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ACD0E2-2054-4F10-B3A4-4D46EBF05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39DDA-AEF6-4FF1-B0A8-5C1264305877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3073E-09E7-4229-B6F9-634F51839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1BCD4-90A4-4AAD-8BAB-870A61AF8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61BC8-6E63-444D-A223-8D4A43E50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029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2EDF86-5035-4056-B2D0-D4F4EAE30C3B}"/>
              </a:ext>
            </a:extLst>
          </p:cNvPr>
          <p:cNvSpPr/>
          <p:nvPr/>
        </p:nvSpPr>
        <p:spPr>
          <a:xfrm>
            <a:off x="0" y="1"/>
            <a:ext cx="12198930" cy="70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EA343-694D-4F5C-BBE6-F2ACAC36ED23}"/>
              </a:ext>
            </a:extLst>
          </p:cNvPr>
          <p:cNvSpPr txBox="1"/>
          <p:nvPr/>
        </p:nvSpPr>
        <p:spPr>
          <a:xfrm>
            <a:off x="110138" y="10295"/>
            <a:ext cx="1817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Subject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4A96AD-50F0-4BF0-A2D5-10C86ABADEFE}"/>
              </a:ext>
            </a:extLst>
          </p:cNvPr>
          <p:cNvSpPr txBox="1"/>
          <p:nvPr/>
        </p:nvSpPr>
        <p:spPr>
          <a:xfrm>
            <a:off x="272336" y="1389515"/>
            <a:ext cx="11647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Real-time in-game GPT-3 NPC </a:t>
            </a:r>
          </a:p>
          <a:p>
            <a:pPr algn="ctr"/>
            <a:r>
              <a:rPr lang="en-US" altLang="ko-KR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with facial animation generated automatically</a:t>
            </a:r>
            <a:r>
              <a:rPr lang="ko-KR" altLang="en-US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3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by</a:t>
            </a:r>
            <a:r>
              <a:rPr lang="ko-KR" altLang="en-US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audio-driven model</a:t>
            </a:r>
            <a:endParaRPr lang="ko-KR" altLang="en-US" sz="3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118E12-5F63-744C-8E79-EC2050EF675C}"/>
              </a:ext>
            </a:extLst>
          </p:cNvPr>
          <p:cNvSpPr txBox="1"/>
          <p:nvPr/>
        </p:nvSpPr>
        <p:spPr>
          <a:xfrm>
            <a:off x="8843833" y="386313"/>
            <a:ext cx="3424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소프트웨어융합학과 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2020105712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안지오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B726766-7028-7C40-8783-63A22FBDFC80}"/>
              </a:ext>
            </a:extLst>
          </p:cNvPr>
          <p:cNvCxnSpPr/>
          <p:nvPr/>
        </p:nvCxnSpPr>
        <p:spPr>
          <a:xfrm>
            <a:off x="649100" y="3536576"/>
            <a:ext cx="11082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DAEF1A-2532-CF43-AAD9-6CCB0D256C0E}"/>
              </a:ext>
            </a:extLst>
          </p:cNvPr>
          <p:cNvSpPr txBox="1"/>
          <p:nvPr/>
        </p:nvSpPr>
        <p:spPr>
          <a:xfrm>
            <a:off x="151313" y="4167597"/>
            <a:ext cx="116473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실시간 자유 대화가 가능한 </a:t>
            </a:r>
            <a:r>
              <a:rPr lang="en-US" altLang="ko-KR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NPC</a:t>
            </a:r>
          </a:p>
          <a:p>
            <a:pPr algn="ctr"/>
            <a:r>
              <a:rPr lang="ko-KR" altLang="en-US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및</a:t>
            </a:r>
            <a:endParaRPr lang="en-US" altLang="ko-KR" sz="3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대사 음성을 사용해 자동으로 표정 생성</a:t>
            </a:r>
            <a:endParaRPr lang="en-US" altLang="ko-KR" sz="3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sz="3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706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2EDF86-5035-4056-B2D0-D4F4EAE30C3B}"/>
              </a:ext>
            </a:extLst>
          </p:cNvPr>
          <p:cNvSpPr/>
          <p:nvPr/>
        </p:nvSpPr>
        <p:spPr>
          <a:xfrm>
            <a:off x="0" y="1"/>
            <a:ext cx="12198930" cy="70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EA343-694D-4F5C-BBE6-F2ACAC36ED23}"/>
              </a:ext>
            </a:extLst>
          </p:cNvPr>
          <p:cNvSpPr txBox="1"/>
          <p:nvPr/>
        </p:nvSpPr>
        <p:spPr>
          <a:xfrm>
            <a:off x="146524" y="-877"/>
            <a:ext cx="411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Demo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2FCA37-E6B4-45D1-8F7C-C0FD556448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5" t="35497"/>
          <a:stretch/>
        </p:blipFill>
        <p:spPr>
          <a:xfrm>
            <a:off x="6279382" y="1089676"/>
            <a:ext cx="3174438" cy="70453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ED5BC6F-489B-47B7-9CA8-E7BB02F5D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75" y="2406335"/>
            <a:ext cx="6017025" cy="108806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AC7A178-84AD-4C8A-8B5E-E1681D74E4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8"/>
          <a:stretch/>
        </p:blipFill>
        <p:spPr>
          <a:xfrm>
            <a:off x="146524" y="3913364"/>
            <a:ext cx="8565167" cy="2735006"/>
          </a:xfrm>
          <a:prstGeom prst="rect">
            <a:avLst/>
          </a:prstGeom>
        </p:spPr>
      </p:pic>
      <p:pic>
        <p:nvPicPr>
          <p:cNvPr id="12" name="그림 11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C9D58D23-3274-4817-8228-99F846B1B3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00"/>
          <a:stretch/>
        </p:blipFill>
        <p:spPr>
          <a:xfrm>
            <a:off x="146524" y="939914"/>
            <a:ext cx="5766096" cy="25188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4A6C351-CEE6-44E7-86EB-97BB878D75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2" t="63174" r="65112" b="11629"/>
          <a:stretch/>
        </p:blipFill>
        <p:spPr>
          <a:xfrm>
            <a:off x="6279382" y="1489845"/>
            <a:ext cx="2101442" cy="27521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FDDF6F5-CC38-4AC3-B658-167CE0581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" t="56304" r="87991" b="5063"/>
          <a:stretch/>
        </p:blipFill>
        <p:spPr>
          <a:xfrm>
            <a:off x="9269269" y="1019985"/>
            <a:ext cx="1102626" cy="4219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E46AB4-AF2D-464C-8CA5-B314B91C0049}"/>
              </a:ext>
            </a:extLst>
          </p:cNvPr>
          <p:cNvSpPr txBox="1"/>
          <p:nvPr/>
        </p:nvSpPr>
        <p:spPr>
          <a:xfrm>
            <a:off x="146524" y="3286093"/>
            <a:ext cx="11661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모욕 받은 후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다음 대화에서는 바로 착하게 대답                     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B1CA12-9ADC-45F7-99FC-CE85C12C2E78}"/>
              </a:ext>
            </a:extLst>
          </p:cNvPr>
          <p:cNvSpPr txBox="1"/>
          <p:nvPr/>
        </p:nvSpPr>
        <p:spPr>
          <a:xfrm>
            <a:off x="6153570" y="1882039"/>
            <a:ext cx="50928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번 화나면 공격적인 어투 유지한다는 설정 추가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효과 없음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5F415B-CD14-42F9-B49E-6191E37FAE6D}"/>
              </a:ext>
            </a:extLst>
          </p:cNvPr>
          <p:cNvSpPr txBox="1"/>
          <p:nvPr/>
        </p:nvSpPr>
        <p:spPr>
          <a:xfrm>
            <a:off x="3005722" y="6082194"/>
            <a:ext cx="1166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예시에 강하게 반응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                                          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성격 나쁘다고 설정 주면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모욕에 바로 부정적 대답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3A6C577-CB16-47A0-BDE0-EAE7EF45C8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83" b="87702"/>
          <a:stretch/>
        </p:blipFill>
        <p:spPr>
          <a:xfrm>
            <a:off x="6090971" y="4336300"/>
            <a:ext cx="5766096" cy="514498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44F8AB68-4419-45DE-AD26-E54654D7F7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" t="66155" r="30221" b="5160"/>
          <a:stretch/>
        </p:blipFill>
        <p:spPr>
          <a:xfrm>
            <a:off x="6174975" y="5139960"/>
            <a:ext cx="5659255" cy="120006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F41FAD-D0CA-4E53-AF9B-784432E34A95}"/>
              </a:ext>
            </a:extLst>
          </p:cNvPr>
          <p:cNvSpPr/>
          <p:nvPr/>
        </p:nvSpPr>
        <p:spPr>
          <a:xfrm>
            <a:off x="118586" y="842283"/>
            <a:ext cx="5242721" cy="23847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9D9C06-7418-47BD-B696-E2B440191657}"/>
              </a:ext>
            </a:extLst>
          </p:cNvPr>
          <p:cNvSpPr/>
          <p:nvPr/>
        </p:nvSpPr>
        <p:spPr>
          <a:xfrm>
            <a:off x="6055382" y="901367"/>
            <a:ext cx="5898439" cy="31472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71CD07E-D6C6-4418-9396-D858ADFC1D3E}"/>
              </a:ext>
            </a:extLst>
          </p:cNvPr>
          <p:cNvSpPr/>
          <p:nvPr/>
        </p:nvSpPr>
        <p:spPr>
          <a:xfrm>
            <a:off x="146524" y="3802298"/>
            <a:ext cx="5299678" cy="28460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6B708B2-FA97-49C2-BDFC-51EA01A859AC}"/>
              </a:ext>
            </a:extLst>
          </p:cNvPr>
          <p:cNvSpPr/>
          <p:nvPr/>
        </p:nvSpPr>
        <p:spPr>
          <a:xfrm>
            <a:off x="6003732" y="4233814"/>
            <a:ext cx="5913998" cy="21062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602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2EDF86-5035-4056-B2D0-D4F4EAE30C3B}"/>
              </a:ext>
            </a:extLst>
          </p:cNvPr>
          <p:cNvSpPr/>
          <p:nvPr/>
        </p:nvSpPr>
        <p:spPr>
          <a:xfrm>
            <a:off x="0" y="1"/>
            <a:ext cx="12198930" cy="70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EA343-694D-4F5C-BBE6-F2ACAC36ED23}"/>
              </a:ext>
            </a:extLst>
          </p:cNvPr>
          <p:cNvSpPr txBox="1"/>
          <p:nvPr/>
        </p:nvSpPr>
        <p:spPr>
          <a:xfrm>
            <a:off x="146524" y="-877"/>
            <a:ext cx="411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Demo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E46AB4-AF2D-464C-8CA5-B314B91C0049}"/>
              </a:ext>
            </a:extLst>
          </p:cNvPr>
          <p:cNvSpPr txBox="1"/>
          <p:nvPr/>
        </p:nvSpPr>
        <p:spPr>
          <a:xfrm>
            <a:off x="8027662" y="1259771"/>
            <a:ext cx="41712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직업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의사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취미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식물 기르기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자유로운 대화 나눔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직업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의사 반영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앞서 나눈 대화에 대한 자연스러운 문장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취미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식물 기르기 반영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F41FAD-D0CA-4E53-AF9B-784432E34A95}"/>
              </a:ext>
            </a:extLst>
          </p:cNvPr>
          <p:cNvSpPr/>
          <p:nvPr/>
        </p:nvSpPr>
        <p:spPr>
          <a:xfrm>
            <a:off x="292007" y="1161109"/>
            <a:ext cx="7480393" cy="416764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189008-CB2E-47FF-B071-5F350C7C3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2" y="1422459"/>
            <a:ext cx="6667843" cy="48262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5576ED7-59F1-455E-8B44-926ACAFDA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2" y="2136954"/>
            <a:ext cx="7163168" cy="28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04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2EDF86-5035-4056-B2D0-D4F4EAE30C3B}"/>
              </a:ext>
            </a:extLst>
          </p:cNvPr>
          <p:cNvSpPr/>
          <p:nvPr/>
        </p:nvSpPr>
        <p:spPr>
          <a:xfrm>
            <a:off x="0" y="1"/>
            <a:ext cx="12198930" cy="70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EA343-694D-4F5C-BBE6-F2ACAC36ED23}"/>
              </a:ext>
            </a:extLst>
          </p:cNvPr>
          <p:cNvSpPr txBox="1"/>
          <p:nvPr/>
        </p:nvSpPr>
        <p:spPr>
          <a:xfrm>
            <a:off x="146524" y="-877"/>
            <a:ext cx="5292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About</a:t>
            </a:r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GPT-3 Chatbot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1025D-1070-4FE9-88F8-C513EE4D4ABB}"/>
              </a:ext>
            </a:extLst>
          </p:cNvPr>
          <p:cNvSpPr txBox="1"/>
          <p:nvPr/>
        </p:nvSpPr>
        <p:spPr>
          <a:xfrm>
            <a:off x="272336" y="1092659"/>
            <a:ext cx="116473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Symbol" panose="05050102010706020507" pitchFamily="18" charset="2"/>
              <a:buChar char="Þ"/>
            </a:pP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기본 정보 </a:t>
            </a: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몇 가지 예시만으로</a:t>
            </a:r>
            <a:endParaRPr lang="en-US" altLang="ko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직업</a:t>
            </a: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선호 아이템</a:t>
            </a: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취미 등 </a:t>
            </a: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NPC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별 기본 정보에 따른 대화 가능</a:t>
            </a:r>
            <a:endParaRPr lang="en-US" altLang="ko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연도</a:t>
            </a: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국가</a:t>
            </a: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 세계관 반영 가능</a:t>
            </a:r>
            <a:endParaRPr lang="en-US" altLang="ko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캐릭터별 성격</a:t>
            </a: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말투 반영 가능</a:t>
            </a:r>
            <a:endParaRPr lang="en-US" altLang="ko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디테일한 성격</a:t>
            </a: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말투 반영 위해 </a:t>
            </a: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NPC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별 예시 제작 필요</a:t>
            </a:r>
            <a:endParaRPr lang="en-US" altLang="ko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대화와 대화 사이가 잘 이어지지 않을 수 있음</a:t>
            </a:r>
            <a:endParaRPr lang="en-US" altLang="ko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Few-shot 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방식으로는 매번 </a:t>
            </a: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 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요청할 때마다 예시만큼의 </a:t>
            </a:r>
            <a:endParaRPr lang="en-US" altLang="ko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스크립트를 파라미터로 첨부해야 함</a:t>
            </a:r>
            <a:endParaRPr lang="en-US" altLang="ko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9624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2EDF86-5035-4056-B2D0-D4F4EAE30C3B}"/>
              </a:ext>
            </a:extLst>
          </p:cNvPr>
          <p:cNvSpPr/>
          <p:nvPr/>
        </p:nvSpPr>
        <p:spPr>
          <a:xfrm>
            <a:off x="0" y="1"/>
            <a:ext cx="12198930" cy="70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EA343-694D-4F5C-BBE6-F2ACAC36ED23}"/>
              </a:ext>
            </a:extLst>
          </p:cNvPr>
          <p:cNvSpPr txBox="1"/>
          <p:nvPr/>
        </p:nvSpPr>
        <p:spPr>
          <a:xfrm>
            <a:off x="146524" y="-877"/>
            <a:ext cx="411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Model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4A96AD-50F0-4BF0-A2D5-10C86ABADEFE}"/>
              </a:ext>
            </a:extLst>
          </p:cNvPr>
          <p:cNvSpPr txBox="1"/>
          <p:nvPr/>
        </p:nvSpPr>
        <p:spPr>
          <a:xfrm>
            <a:off x="386711" y="1025183"/>
            <a:ext cx="1164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Text-to-Face VS Audio-to-Face</a:t>
            </a:r>
            <a:endParaRPr lang="ko-KR" altLang="en-US" sz="3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B46E8C-9D94-44EE-B1A9-49769F7542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4"/>
          <a:stretch/>
        </p:blipFill>
        <p:spPr>
          <a:xfrm>
            <a:off x="292955" y="1982533"/>
            <a:ext cx="8067347" cy="101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EE4B8E-CC2E-48D9-B9D5-E484EE03F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1" y="3429000"/>
            <a:ext cx="7879836" cy="2512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A156C4-38ED-4337-996A-58CED504084F}"/>
              </a:ext>
            </a:extLst>
          </p:cNvPr>
          <p:cNvSpPr txBox="1"/>
          <p:nvPr/>
        </p:nvSpPr>
        <p:spPr>
          <a:xfrm>
            <a:off x="8588131" y="2223056"/>
            <a:ext cx="39613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Most audio-driven model</a:t>
            </a:r>
          </a:p>
          <a:p>
            <a:r>
              <a:rPr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text?</a:t>
            </a:r>
          </a:p>
          <a:p>
            <a:endParaRPr lang="en-US" altLang="ko-KR" sz="2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Recent text-driven model</a:t>
            </a:r>
          </a:p>
          <a:p>
            <a:r>
              <a:rPr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= Use TTS(Text-to-Speech)</a:t>
            </a:r>
          </a:p>
        </p:txBody>
      </p:sp>
    </p:spTree>
    <p:extLst>
      <p:ext uri="{BB962C8B-B14F-4D97-AF65-F5344CB8AC3E}">
        <p14:creationId xmlns:p14="http://schemas.microsoft.com/office/powerpoint/2010/main" val="2868112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2EDF86-5035-4056-B2D0-D4F4EAE30C3B}"/>
              </a:ext>
            </a:extLst>
          </p:cNvPr>
          <p:cNvSpPr/>
          <p:nvPr/>
        </p:nvSpPr>
        <p:spPr>
          <a:xfrm>
            <a:off x="0" y="1"/>
            <a:ext cx="12198930" cy="70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EA343-694D-4F5C-BBE6-F2ACAC36ED23}"/>
              </a:ext>
            </a:extLst>
          </p:cNvPr>
          <p:cNvSpPr txBox="1"/>
          <p:nvPr/>
        </p:nvSpPr>
        <p:spPr>
          <a:xfrm>
            <a:off x="146524" y="-877"/>
            <a:ext cx="84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3D Facial Animation Generation Model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08EE43-87CE-49A6-A36B-DAFEE60A59D9}"/>
              </a:ext>
            </a:extLst>
          </p:cNvPr>
          <p:cNvSpPr txBox="1"/>
          <p:nvPr/>
        </p:nvSpPr>
        <p:spPr>
          <a:xfrm>
            <a:off x="272335" y="1002457"/>
            <a:ext cx="1177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Audio-Driven Facial Animation by Joint End-to-End Learning of Pose and Emotion</a:t>
            </a:r>
          </a:p>
          <a:p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                                                                                                                   (2017)</a:t>
            </a: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262C9A-344C-44F0-9577-7519A9900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92" y="1674321"/>
            <a:ext cx="4377230" cy="15193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929F94-5A3D-491D-B657-21B3E758D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899" y="3807747"/>
            <a:ext cx="8525390" cy="30502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7F87BA-0039-4A3D-9784-81B40AD50743}"/>
              </a:ext>
            </a:extLst>
          </p:cNvPr>
          <p:cNvSpPr txBox="1"/>
          <p:nvPr/>
        </p:nvSpPr>
        <p:spPr>
          <a:xfrm>
            <a:off x="272335" y="3429000"/>
            <a:ext cx="12198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Text-driven mouth animation for human computer interaction with personal assistant                                                                             										                (2019)</a:t>
            </a: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234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2EDF86-5035-4056-B2D0-D4F4EAE30C3B}"/>
              </a:ext>
            </a:extLst>
          </p:cNvPr>
          <p:cNvSpPr/>
          <p:nvPr/>
        </p:nvSpPr>
        <p:spPr>
          <a:xfrm>
            <a:off x="0" y="1"/>
            <a:ext cx="12198930" cy="70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EA343-694D-4F5C-BBE6-F2ACAC36ED23}"/>
              </a:ext>
            </a:extLst>
          </p:cNvPr>
          <p:cNvSpPr txBox="1"/>
          <p:nvPr/>
        </p:nvSpPr>
        <p:spPr>
          <a:xfrm>
            <a:off x="146524" y="-877"/>
            <a:ext cx="84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3D Facial Animation Generation Model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08EE43-87CE-49A6-A36B-DAFEE60A59D9}"/>
              </a:ext>
            </a:extLst>
          </p:cNvPr>
          <p:cNvSpPr txBox="1"/>
          <p:nvPr/>
        </p:nvSpPr>
        <p:spPr>
          <a:xfrm>
            <a:off x="966018" y="5813838"/>
            <a:ext cx="1177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Joint Audio-Text Model for Expressive Speech-Driven 3D Facial Animation                                                                                                                                              </a:t>
            </a:r>
          </a:p>
          <a:p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                                                                                                      (2021)</a:t>
            </a: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F87BA-0039-4A3D-9784-81B40AD50743}"/>
              </a:ext>
            </a:extLst>
          </p:cNvPr>
          <p:cNvSpPr txBox="1"/>
          <p:nvPr/>
        </p:nvSpPr>
        <p:spPr>
          <a:xfrm>
            <a:off x="382694" y="1044162"/>
            <a:ext cx="12198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Text-driven Speech Animation with Emotion Control										                (2020)</a:t>
            </a: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D1A063-3035-48C5-B619-0004F15D7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63968"/>
            <a:ext cx="5324110" cy="28719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3AEB2D-08E0-4D14-A74D-20A101745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697156"/>
            <a:ext cx="55435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35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2EDF86-5035-4056-B2D0-D4F4EAE30C3B}"/>
              </a:ext>
            </a:extLst>
          </p:cNvPr>
          <p:cNvSpPr/>
          <p:nvPr/>
        </p:nvSpPr>
        <p:spPr>
          <a:xfrm>
            <a:off x="0" y="1"/>
            <a:ext cx="12198930" cy="70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EA343-694D-4F5C-BBE6-F2ACAC36ED23}"/>
              </a:ext>
            </a:extLst>
          </p:cNvPr>
          <p:cNvSpPr txBox="1"/>
          <p:nvPr/>
        </p:nvSpPr>
        <p:spPr>
          <a:xfrm>
            <a:off x="146524" y="10846"/>
            <a:ext cx="411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End Result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FF2E82-CBF5-684B-BEBD-D89D0C3EA148}"/>
              </a:ext>
            </a:extLst>
          </p:cNvPr>
          <p:cNvSpPr txBox="1"/>
          <p:nvPr/>
        </p:nvSpPr>
        <p:spPr>
          <a:xfrm>
            <a:off x="146524" y="997958"/>
            <a:ext cx="6120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별도 첨부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5040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2EDF86-5035-4056-B2D0-D4F4EAE30C3B}"/>
              </a:ext>
            </a:extLst>
          </p:cNvPr>
          <p:cNvSpPr/>
          <p:nvPr/>
        </p:nvSpPr>
        <p:spPr>
          <a:xfrm>
            <a:off x="0" y="1"/>
            <a:ext cx="12198930" cy="70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EA343-694D-4F5C-BBE6-F2ACAC36ED23}"/>
              </a:ext>
            </a:extLst>
          </p:cNvPr>
          <p:cNvSpPr txBox="1"/>
          <p:nvPr/>
        </p:nvSpPr>
        <p:spPr>
          <a:xfrm>
            <a:off x="146524" y="10846"/>
            <a:ext cx="411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Unsolved Problem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2A046E-284C-4643-B923-956DE70692AD}"/>
              </a:ext>
            </a:extLst>
          </p:cNvPr>
          <p:cNvSpPr txBox="1"/>
          <p:nvPr/>
        </p:nvSpPr>
        <p:spPr>
          <a:xfrm>
            <a:off x="262217" y="994237"/>
            <a:ext cx="1146361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1. Apply generated facial animation to Unreal Engine</a:t>
            </a:r>
          </a:p>
          <a:p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         							    (In Unreal)</a:t>
            </a:r>
          </a:p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	    (Neural Net Output) 					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 UE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MetaHuman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Facial Animation .obj Sequence 		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                or other character mesh</a:t>
            </a:r>
            <a:endParaRPr lang="ko-Kore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72F784-1415-A646-872B-E53AF95F6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43" y="3184584"/>
            <a:ext cx="3016518" cy="22737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49BEFF-3EB6-DB4C-860E-D30A2B0E62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10422" r="2760" b="4914"/>
          <a:stretch/>
        </p:blipFill>
        <p:spPr>
          <a:xfrm>
            <a:off x="6389864" y="3152694"/>
            <a:ext cx="4869165" cy="291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03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2EDF86-5035-4056-B2D0-D4F4EAE30C3B}"/>
              </a:ext>
            </a:extLst>
          </p:cNvPr>
          <p:cNvSpPr/>
          <p:nvPr/>
        </p:nvSpPr>
        <p:spPr>
          <a:xfrm>
            <a:off x="0" y="1"/>
            <a:ext cx="12198930" cy="70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EA343-694D-4F5C-BBE6-F2ACAC36ED23}"/>
              </a:ext>
            </a:extLst>
          </p:cNvPr>
          <p:cNvSpPr txBox="1"/>
          <p:nvPr/>
        </p:nvSpPr>
        <p:spPr>
          <a:xfrm>
            <a:off x="146524" y="10846"/>
            <a:ext cx="411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Unsolved Problem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2A046E-284C-4643-B923-956DE70692AD}"/>
              </a:ext>
            </a:extLst>
          </p:cNvPr>
          <p:cNvSpPr txBox="1"/>
          <p:nvPr/>
        </p:nvSpPr>
        <p:spPr>
          <a:xfrm>
            <a:off x="262217" y="994237"/>
            <a:ext cx="11463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1. Apply generated facial animation to Unreal Engine</a:t>
            </a:r>
          </a:p>
        </p:txBody>
      </p:sp>
      <p:pic>
        <p:nvPicPr>
          <p:cNvPr id="1026" name="Picture 2" descr="Blendshapes from our Blendshape model for facial animation. | Download  Scientific Diagram">
            <a:extLst>
              <a:ext uri="{FF2B5EF4-FFF2-40B4-BE49-F238E27FC236}">
                <a16:creationId xmlns:a16="http://schemas.microsoft.com/office/drawing/2014/main" id="{3E724150-92B5-1A4F-924E-AA6735C24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53" y="2242063"/>
            <a:ext cx="4678878" cy="160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5EE650-52D9-414C-B6D2-157546C79D34}"/>
              </a:ext>
            </a:extLst>
          </p:cNvPr>
          <p:cNvSpPr txBox="1"/>
          <p:nvPr/>
        </p:nvSpPr>
        <p:spPr>
          <a:xfrm>
            <a:off x="529350" y="1745601"/>
            <a:ext cx="723111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Need to transform to </a:t>
            </a:r>
            <a:r>
              <a:rPr lang="en-US" altLang="ko-Kore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blendshape</a:t>
            </a:r>
            <a:r>
              <a:rPr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weight</a:t>
            </a:r>
          </a:p>
          <a:p>
            <a:endParaRPr lang="en-US" altLang="ko-Kore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There is no dataset/model audio-to-</a:t>
            </a:r>
            <a:r>
              <a:rPr lang="en-US" altLang="ko-Kore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blendshape</a:t>
            </a:r>
            <a:r>
              <a:rPr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/morph-weight</a:t>
            </a:r>
            <a:endParaRPr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63E012-0C76-7346-AA4F-708413F556DE}"/>
              </a:ext>
            </a:extLst>
          </p:cNvPr>
          <p:cNvSpPr txBox="1"/>
          <p:nvPr/>
        </p:nvSpPr>
        <p:spPr>
          <a:xfrm>
            <a:off x="1116130" y="4607923"/>
            <a:ext cx="10609705" cy="333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Not real-time, Model -&gt; obj sequence -&gt; FBX -&gt; unreal           : too heavy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Model output -&gt; </a:t>
            </a:r>
            <a:r>
              <a:rPr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blendshape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weight or rigging information  	: need dataset/model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(3) Categorize pronunciation -&gt; apply </a:t>
            </a:r>
            <a:r>
              <a:rPr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blendshape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weight mapping algorithm   :  simple</a:t>
            </a:r>
          </a:p>
          <a:p>
            <a:pPr>
              <a:lnSpc>
                <a:spcPct val="200000"/>
              </a:lnSpc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592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93C96CD-E8C2-B94E-9274-82943E7A43DE}"/>
              </a:ext>
            </a:extLst>
          </p:cNvPr>
          <p:cNvSpPr/>
          <p:nvPr/>
        </p:nvSpPr>
        <p:spPr>
          <a:xfrm>
            <a:off x="0" y="1"/>
            <a:ext cx="12198930" cy="70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ED499-5AB9-CB43-B761-F999A1C5ED21}"/>
              </a:ext>
            </a:extLst>
          </p:cNvPr>
          <p:cNvSpPr txBox="1"/>
          <p:nvPr/>
        </p:nvSpPr>
        <p:spPr>
          <a:xfrm>
            <a:off x="146524" y="10846"/>
            <a:ext cx="411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Unsolved Problem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42843-8B94-774F-8902-E6173C0750A2}"/>
              </a:ext>
            </a:extLst>
          </p:cNvPr>
          <p:cNvSpPr txBox="1"/>
          <p:nvPr/>
        </p:nvSpPr>
        <p:spPr>
          <a:xfrm>
            <a:off x="262217" y="994237"/>
            <a:ext cx="11463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1. Apply to Unreal Engine,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Make Audio-</a:t>
            </a:r>
            <a:r>
              <a:rPr lang="en-US" altLang="ko-KR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Blendshape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00A5E3-6F56-9946-B166-6B3DAC98142C}"/>
              </a:ext>
            </a:extLst>
          </p:cNvPr>
          <p:cNvSpPr txBox="1"/>
          <p:nvPr/>
        </p:nvSpPr>
        <p:spPr>
          <a:xfrm>
            <a:off x="529350" y="1510596"/>
            <a:ext cx="11463618" cy="2120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Even with poor data, Can the model run well? </a:t>
            </a:r>
          </a:p>
          <a:p>
            <a:pPr>
              <a:lnSpc>
                <a:spcPct val="150000"/>
              </a:lnSpc>
            </a:pPr>
            <a:r>
              <a:rPr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(Input) Record myself, 7 English sentence, 40s length, .wav file, epoch 1100</a:t>
            </a:r>
          </a:p>
          <a:p>
            <a:pPr>
              <a:lnSpc>
                <a:spcPct val="150000"/>
              </a:lnSpc>
            </a:pPr>
            <a:r>
              <a:rPr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(Model) Change original audio-to-face code’s output</a:t>
            </a:r>
          </a:p>
          <a:p>
            <a:pPr>
              <a:lnSpc>
                <a:spcPct val="150000"/>
              </a:lnSpc>
            </a:pPr>
            <a:r>
              <a:rPr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	: facial vertex topology -&gt; live link face app(apple </a:t>
            </a:r>
            <a:r>
              <a:rPr lang="en-US" altLang="ko-Kore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arkit</a:t>
            </a:r>
            <a:r>
              <a:rPr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)’s </a:t>
            </a:r>
            <a:r>
              <a:rPr lang="en-US" altLang="ko-Kore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blendshape</a:t>
            </a:r>
            <a:r>
              <a:rPr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weight</a:t>
            </a:r>
          </a:p>
          <a:p>
            <a:pPr>
              <a:lnSpc>
                <a:spcPct val="150000"/>
              </a:lnSpc>
            </a:pPr>
            <a:r>
              <a:rPr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(Output) Not good</a:t>
            </a:r>
            <a:endParaRPr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EE13AA-C57E-EA4D-BA96-31AD6C6E6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025" y="3429000"/>
            <a:ext cx="4911023" cy="310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77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2EDF86-5035-4056-B2D0-D4F4EAE30C3B}"/>
              </a:ext>
            </a:extLst>
          </p:cNvPr>
          <p:cNvSpPr/>
          <p:nvPr/>
        </p:nvSpPr>
        <p:spPr>
          <a:xfrm>
            <a:off x="0" y="1"/>
            <a:ext cx="12198930" cy="70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EA343-694D-4F5C-BBE6-F2ACAC36ED23}"/>
              </a:ext>
            </a:extLst>
          </p:cNvPr>
          <p:cNvSpPr txBox="1"/>
          <p:nvPr/>
        </p:nvSpPr>
        <p:spPr>
          <a:xfrm>
            <a:off x="146524" y="50879"/>
            <a:ext cx="411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Goal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82C97F-64BF-014B-BA7A-F4EF870E936B}"/>
              </a:ext>
            </a:extLst>
          </p:cNvPr>
          <p:cNvSpPr txBox="1"/>
          <p:nvPr/>
        </p:nvSpPr>
        <p:spPr>
          <a:xfrm>
            <a:off x="349624" y="856874"/>
            <a:ext cx="10542494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흡입력 강한 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NPC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NPC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자유로운 대화를 나눌 수 있다면 게임 플레이가 더욱 흥미로워 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정지된 그림이 아닌 립싱크와 표정을 동반한 다이얼로그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모션 캡쳐가 아닌 신경망을 사용함으로써 표정 생성의 비용 절감을 목표로 함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81FBCC69-13FB-824A-91C8-F0740C880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863" y="3746210"/>
            <a:ext cx="4867102" cy="273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411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D7155E-3537-D04E-BA8F-57983FEBF676}"/>
              </a:ext>
            </a:extLst>
          </p:cNvPr>
          <p:cNvSpPr/>
          <p:nvPr/>
        </p:nvSpPr>
        <p:spPr>
          <a:xfrm>
            <a:off x="0" y="1"/>
            <a:ext cx="12198930" cy="70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26527D-F9E3-FF4E-B228-D221C94127AD}"/>
              </a:ext>
            </a:extLst>
          </p:cNvPr>
          <p:cNvSpPr txBox="1"/>
          <p:nvPr/>
        </p:nvSpPr>
        <p:spPr>
          <a:xfrm>
            <a:off x="146524" y="10846"/>
            <a:ext cx="411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Unsolved Problem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30443-F634-4346-B8C5-8FCB16BFC298}"/>
              </a:ext>
            </a:extLst>
          </p:cNvPr>
          <p:cNvSpPr txBox="1"/>
          <p:nvPr/>
        </p:nvSpPr>
        <p:spPr>
          <a:xfrm>
            <a:off x="262217" y="994237"/>
            <a:ext cx="1146361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 Use Unreal-Python API, too slow</a:t>
            </a:r>
          </a:p>
          <a:p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         </a:t>
            </a:r>
            <a:endParaRPr lang="ko-Kore-KR" altLang="en-US" sz="2000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83E0522-9303-FD43-8846-9DCB5E28B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9" y="1719814"/>
            <a:ext cx="4113547" cy="1607952"/>
          </a:xfrm>
          <a:prstGeom prst="rect">
            <a:avLst/>
          </a:prstGeom>
        </p:spPr>
      </p:pic>
      <p:pic>
        <p:nvPicPr>
          <p:cNvPr id="10" name="그림 9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1C99BEBA-25EE-6146-A445-6FFA0E8BED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" t="47870" r="32534" b="5281"/>
          <a:stretch/>
        </p:blipFill>
        <p:spPr>
          <a:xfrm>
            <a:off x="4810628" y="1722283"/>
            <a:ext cx="6922194" cy="28592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C50CDF-B3F3-F248-B78F-23F121DCA151}"/>
              </a:ext>
            </a:extLst>
          </p:cNvPr>
          <p:cNvSpPr txBox="1"/>
          <p:nvPr/>
        </p:nvSpPr>
        <p:spPr>
          <a:xfrm>
            <a:off x="352300" y="4759644"/>
            <a:ext cx="11106397" cy="1895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Morph target data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skeletal mesh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적용하기 위해 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local disk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있는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 data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animation curve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key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값으로 추가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200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개의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curve key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python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추가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C++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이나 블루프린트에 비해 인터페이스 최적화가 아직 부족한 것으로 예상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시스템 메모리를 너무 많이 사용해 컴퓨터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(8GB RAM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다운됨</a:t>
            </a:r>
            <a:endParaRPr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05206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2EDF86-5035-4056-B2D0-D4F4EAE30C3B}"/>
              </a:ext>
            </a:extLst>
          </p:cNvPr>
          <p:cNvSpPr/>
          <p:nvPr/>
        </p:nvSpPr>
        <p:spPr>
          <a:xfrm>
            <a:off x="0" y="1"/>
            <a:ext cx="12198930" cy="70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EA343-694D-4F5C-BBE6-F2ACAC36ED23}"/>
              </a:ext>
            </a:extLst>
          </p:cNvPr>
          <p:cNvSpPr txBox="1"/>
          <p:nvPr/>
        </p:nvSpPr>
        <p:spPr>
          <a:xfrm>
            <a:off x="146524" y="-877"/>
            <a:ext cx="411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Target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A2D9A5-EFD5-154F-B5FB-D27324B5A3A7}"/>
              </a:ext>
            </a:extLst>
          </p:cNvPr>
          <p:cNvSpPr txBox="1"/>
          <p:nvPr/>
        </p:nvSpPr>
        <p:spPr>
          <a:xfrm>
            <a:off x="672353" y="1030808"/>
            <a:ext cx="10542494" cy="1689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Audio-Driven Facial Animation </a:t>
            </a:r>
          </a:p>
          <a:p>
            <a:pPr algn="ctr">
              <a:lnSpc>
                <a:spcPct val="150000"/>
              </a:lnSpc>
            </a:pPr>
            <a:r>
              <a:rPr lang="en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by Joint End-to-End Learning of Pose and Emotion (SIGGRAPH, 2017)</a:t>
            </a: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57B472E-4944-DB48-B19D-D117E0168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92" y="2766138"/>
            <a:ext cx="7863546" cy="282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0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1F9C2F-CD2D-6F46-A30A-32241F411947}"/>
              </a:ext>
            </a:extLst>
          </p:cNvPr>
          <p:cNvSpPr/>
          <p:nvPr/>
        </p:nvSpPr>
        <p:spPr>
          <a:xfrm>
            <a:off x="0" y="1"/>
            <a:ext cx="12198930" cy="70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BDCA9B-E2C8-904D-9215-1AAEA87C060D}"/>
              </a:ext>
            </a:extLst>
          </p:cNvPr>
          <p:cNvSpPr txBox="1"/>
          <p:nvPr/>
        </p:nvSpPr>
        <p:spPr>
          <a:xfrm>
            <a:off x="146524" y="-877"/>
            <a:ext cx="411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Design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CC5EB06-ACAD-2047-A3AE-079469B87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64" y="1443690"/>
            <a:ext cx="9636071" cy="462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19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4B85F7E-BB8D-134D-A8DD-DD276928712B}"/>
              </a:ext>
            </a:extLst>
          </p:cNvPr>
          <p:cNvSpPr/>
          <p:nvPr/>
        </p:nvSpPr>
        <p:spPr>
          <a:xfrm>
            <a:off x="1457845" y="1876097"/>
            <a:ext cx="1119352" cy="756744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GPT-3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B6AE89-CC9F-BC43-BAB5-723A814768B4}"/>
              </a:ext>
            </a:extLst>
          </p:cNvPr>
          <p:cNvSpPr/>
          <p:nvPr/>
        </p:nvSpPr>
        <p:spPr>
          <a:xfrm>
            <a:off x="8315620" y="1774668"/>
            <a:ext cx="1665906" cy="1072054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Facial Animation Generation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E31873-9310-A44F-B652-27E7FE72F6F0}"/>
              </a:ext>
            </a:extLst>
          </p:cNvPr>
          <p:cNvSpPr/>
          <p:nvPr/>
        </p:nvSpPr>
        <p:spPr>
          <a:xfrm>
            <a:off x="4337679" y="1876097"/>
            <a:ext cx="1119352" cy="756744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TTS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FCB82-2565-7F47-BA41-645B1B00DDA9}"/>
              </a:ext>
            </a:extLst>
          </p:cNvPr>
          <p:cNvSpPr txBox="1"/>
          <p:nvPr/>
        </p:nvSpPr>
        <p:spPr>
          <a:xfrm>
            <a:off x="3152639" y="2066109"/>
            <a:ext cx="134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335BC2-5055-8745-940E-62376815447B}"/>
              </a:ext>
            </a:extLst>
          </p:cNvPr>
          <p:cNvSpPr txBox="1"/>
          <p:nvPr/>
        </p:nvSpPr>
        <p:spPr>
          <a:xfrm>
            <a:off x="5901594" y="1939214"/>
            <a:ext cx="1940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Mel</a:t>
            </a:r>
          </a:p>
          <a:p>
            <a:pPr algn="ctr"/>
            <a:r>
              <a:rPr lang="en-US" altLang="ko-KR" dirty="0"/>
              <a:t>Spectrogram</a:t>
            </a:r>
          </a:p>
          <a:p>
            <a:pPr algn="ctr"/>
            <a:r>
              <a:rPr lang="en-US" altLang="ko-KR" dirty="0"/>
              <a:t>(Audio Signal)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B31C6-D3F2-3749-B5DC-267AAC7EEC8B}"/>
              </a:ext>
            </a:extLst>
          </p:cNvPr>
          <p:cNvSpPr txBox="1"/>
          <p:nvPr/>
        </p:nvSpPr>
        <p:spPr>
          <a:xfrm>
            <a:off x="8198111" y="3332733"/>
            <a:ext cx="193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Face</a:t>
            </a:r>
          </a:p>
          <a:p>
            <a:pPr algn="ctr"/>
            <a:r>
              <a:rPr lang="en-US" altLang="ko-KR" dirty="0"/>
              <a:t>Mesh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dirty="0"/>
              <a:t>Topology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BABB5D-51D7-1D4D-9D7B-4E46DDA51F2E}"/>
              </a:ext>
            </a:extLst>
          </p:cNvPr>
          <p:cNvSpPr/>
          <p:nvPr/>
        </p:nvSpPr>
        <p:spPr>
          <a:xfrm>
            <a:off x="8297852" y="4834668"/>
            <a:ext cx="1731791" cy="1033743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MetaHuman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4F390A-AE18-3247-8313-B6CF2435003D}"/>
              </a:ext>
            </a:extLst>
          </p:cNvPr>
          <p:cNvSpPr/>
          <p:nvPr/>
        </p:nvSpPr>
        <p:spPr>
          <a:xfrm>
            <a:off x="5420243" y="4834668"/>
            <a:ext cx="1731791" cy="1033743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Unreal Engine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BC5931E-9E13-DB42-AC8E-C959ECEBD3AB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2577197" y="2250775"/>
            <a:ext cx="575442" cy="3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4B65258-302F-4244-99FB-258CEB7261FE}"/>
              </a:ext>
            </a:extLst>
          </p:cNvPr>
          <p:cNvCxnSpPr/>
          <p:nvPr/>
        </p:nvCxnSpPr>
        <p:spPr>
          <a:xfrm flipV="1">
            <a:off x="3762237" y="2247081"/>
            <a:ext cx="575442" cy="3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C68FD87-FD31-C448-AA2E-13EDB67983D8}"/>
              </a:ext>
            </a:extLst>
          </p:cNvPr>
          <p:cNvCxnSpPr/>
          <p:nvPr/>
        </p:nvCxnSpPr>
        <p:spPr>
          <a:xfrm flipV="1">
            <a:off x="5529182" y="2245234"/>
            <a:ext cx="575442" cy="3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5B26FF3-F61E-5C45-B428-198F1DD3E215}"/>
              </a:ext>
            </a:extLst>
          </p:cNvPr>
          <p:cNvCxnSpPr/>
          <p:nvPr/>
        </p:nvCxnSpPr>
        <p:spPr>
          <a:xfrm flipV="1">
            <a:off x="7622669" y="2245234"/>
            <a:ext cx="575442" cy="3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67495A6-B64A-C24B-9B60-006E5CFACC5E}"/>
              </a:ext>
            </a:extLst>
          </p:cNvPr>
          <p:cNvCxnSpPr>
            <a:cxnSpLocks/>
          </p:cNvCxnSpPr>
          <p:nvPr/>
        </p:nvCxnSpPr>
        <p:spPr>
          <a:xfrm>
            <a:off x="9148573" y="2862544"/>
            <a:ext cx="0" cy="424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4A2015E-74E6-5B4B-9870-6FFBA3FEC04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9163748" y="4256063"/>
            <a:ext cx="1" cy="57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D446B4E-A784-0749-A205-17094BAB55E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196494" y="5351540"/>
            <a:ext cx="1101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6C40376-7227-1047-8FAB-E5CEB48C8F12}"/>
              </a:ext>
            </a:extLst>
          </p:cNvPr>
          <p:cNvCxnSpPr>
            <a:cxnSpLocks/>
          </p:cNvCxnSpPr>
          <p:nvPr/>
        </p:nvCxnSpPr>
        <p:spPr>
          <a:xfrm>
            <a:off x="3467732" y="2557061"/>
            <a:ext cx="1805368" cy="2794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83415A6-EE80-E74F-8DB9-4D20ED9445C1}"/>
              </a:ext>
            </a:extLst>
          </p:cNvPr>
          <p:cNvSpPr/>
          <p:nvPr/>
        </p:nvSpPr>
        <p:spPr>
          <a:xfrm>
            <a:off x="0" y="1"/>
            <a:ext cx="12198930" cy="70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409BE4-E8D1-C943-9F59-CBA334344230}"/>
              </a:ext>
            </a:extLst>
          </p:cNvPr>
          <p:cNvSpPr txBox="1"/>
          <p:nvPr/>
        </p:nvSpPr>
        <p:spPr>
          <a:xfrm>
            <a:off x="146524" y="-877"/>
            <a:ext cx="411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- Plan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531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83415A6-EE80-E74F-8DB9-4D20ED9445C1}"/>
              </a:ext>
            </a:extLst>
          </p:cNvPr>
          <p:cNvSpPr/>
          <p:nvPr/>
        </p:nvSpPr>
        <p:spPr>
          <a:xfrm>
            <a:off x="0" y="1"/>
            <a:ext cx="12198930" cy="70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409BE4-E8D1-C943-9F59-CBA334344230}"/>
              </a:ext>
            </a:extLst>
          </p:cNvPr>
          <p:cNvSpPr txBox="1"/>
          <p:nvPr/>
        </p:nvSpPr>
        <p:spPr>
          <a:xfrm>
            <a:off x="146524" y="-877"/>
            <a:ext cx="6200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- Implementation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52279B-638A-214C-B230-713A9132800C}"/>
              </a:ext>
            </a:extLst>
          </p:cNvPr>
          <p:cNvSpPr txBox="1"/>
          <p:nvPr/>
        </p:nvSpPr>
        <p:spPr>
          <a:xfrm>
            <a:off x="1171280" y="1456286"/>
            <a:ext cx="2472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UE </a:t>
            </a:r>
            <a:r>
              <a:rPr lang="en-US" altLang="ko-KR" b="1" dirty="0" err="1">
                <a:solidFill>
                  <a:srgbClr val="002060"/>
                </a:solidFill>
              </a:rPr>
              <a:t>OpenAI</a:t>
            </a:r>
            <a:r>
              <a:rPr lang="en-US" altLang="ko-KR" b="1" dirty="0">
                <a:solidFill>
                  <a:srgbClr val="002060"/>
                </a:solidFill>
              </a:rPr>
              <a:t> Plugin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4BA537-F2F6-024F-A3C9-2FB37805B0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60" y="1927567"/>
            <a:ext cx="8935197" cy="41908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D289F2E-F302-BB45-9D8A-7B30D52FCF8D}"/>
              </a:ext>
            </a:extLst>
          </p:cNvPr>
          <p:cNvSpPr txBox="1"/>
          <p:nvPr/>
        </p:nvSpPr>
        <p:spPr>
          <a:xfrm>
            <a:off x="4120668" y="1456286"/>
            <a:ext cx="2472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Google TTS Library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E4F918-2143-C140-9218-E1DC0AF2C199}"/>
              </a:ext>
            </a:extLst>
          </p:cNvPr>
          <p:cNvSpPr txBox="1"/>
          <p:nvPr/>
        </p:nvSpPr>
        <p:spPr>
          <a:xfrm>
            <a:off x="8145821" y="1196737"/>
            <a:ext cx="2611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NVIDIA Audio2Face Paper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17ED54-7F7C-304E-AB6A-2AFC5B76B171}"/>
              </a:ext>
            </a:extLst>
          </p:cNvPr>
          <p:cNvSpPr txBox="1"/>
          <p:nvPr/>
        </p:nvSpPr>
        <p:spPr>
          <a:xfrm>
            <a:off x="8215527" y="6035695"/>
            <a:ext cx="2472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UE5 </a:t>
            </a:r>
            <a:r>
              <a:rPr lang="en-US" altLang="ko-KR" b="1" dirty="0" err="1">
                <a:solidFill>
                  <a:srgbClr val="002060"/>
                </a:solidFill>
              </a:rPr>
              <a:t>MetaHuman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532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2EDF86-5035-4056-B2D0-D4F4EAE30C3B}"/>
              </a:ext>
            </a:extLst>
          </p:cNvPr>
          <p:cNvSpPr/>
          <p:nvPr/>
        </p:nvSpPr>
        <p:spPr>
          <a:xfrm>
            <a:off x="0" y="1"/>
            <a:ext cx="12198930" cy="70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EA343-694D-4F5C-BBE6-F2ACAC36ED23}"/>
              </a:ext>
            </a:extLst>
          </p:cNvPr>
          <p:cNvSpPr txBox="1"/>
          <p:nvPr/>
        </p:nvSpPr>
        <p:spPr>
          <a:xfrm>
            <a:off x="146524" y="-877"/>
            <a:ext cx="731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Demo – GPT-3 Conversation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B20A2FB-1FE0-422C-98B5-90B37D32A8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67"/>
          <a:stretch/>
        </p:blipFill>
        <p:spPr>
          <a:xfrm>
            <a:off x="396478" y="1047627"/>
            <a:ext cx="9360381" cy="406419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14DC271A-C2B4-4FEA-B1A9-9D62E18E3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19"/>
          <a:stretch/>
        </p:blipFill>
        <p:spPr>
          <a:xfrm>
            <a:off x="396478" y="1454046"/>
            <a:ext cx="9360381" cy="1523185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7AE5C40B-D394-4C6E-ABCA-828E0D77EC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37"/>
          <a:stretch/>
        </p:blipFill>
        <p:spPr>
          <a:xfrm>
            <a:off x="396478" y="2681555"/>
            <a:ext cx="9360381" cy="436399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17FED430-8378-418F-B9F0-5A2A3A798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07"/>
          <a:stretch/>
        </p:blipFill>
        <p:spPr>
          <a:xfrm>
            <a:off x="369757" y="3387778"/>
            <a:ext cx="9360381" cy="7045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F41FAD-D0CA-4E53-AF9B-784432E34A95}"/>
              </a:ext>
            </a:extLst>
          </p:cNvPr>
          <p:cNvSpPr/>
          <p:nvPr/>
        </p:nvSpPr>
        <p:spPr>
          <a:xfrm>
            <a:off x="369757" y="932757"/>
            <a:ext cx="6061023" cy="14840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A2F6FB-AFE8-4EDD-B6E1-D352575FA51F}"/>
              </a:ext>
            </a:extLst>
          </p:cNvPr>
          <p:cNvSpPr/>
          <p:nvPr/>
        </p:nvSpPr>
        <p:spPr>
          <a:xfrm>
            <a:off x="369756" y="2674059"/>
            <a:ext cx="6061023" cy="14840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FEA00DB4-35FF-4B39-B2A3-7048AC50F3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70" r="35248"/>
          <a:stretch/>
        </p:blipFill>
        <p:spPr>
          <a:xfrm>
            <a:off x="396478" y="4568632"/>
            <a:ext cx="6061024" cy="17643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E46AB4-AF2D-464C-8CA5-B314B91C0049}"/>
              </a:ext>
            </a:extLst>
          </p:cNvPr>
          <p:cNvSpPr txBox="1"/>
          <p:nvPr/>
        </p:nvSpPr>
        <p:spPr>
          <a:xfrm>
            <a:off x="6712560" y="932757"/>
            <a:ext cx="45150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기본 정보 실험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직업이 의사라고 알려 줌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올바르게 대답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직업 정보 주지 않음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무작위로 대답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의사라고 대답한 후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몇 가지 문장 더 말하게끔 함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어울리는 문장 말함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656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2EDF86-5035-4056-B2D0-D4F4EAE30C3B}"/>
              </a:ext>
            </a:extLst>
          </p:cNvPr>
          <p:cNvSpPr/>
          <p:nvPr/>
        </p:nvSpPr>
        <p:spPr>
          <a:xfrm>
            <a:off x="0" y="1"/>
            <a:ext cx="12198930" cy="70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EA343-694D-4F5C-BBE6-F2ACAC36ED23}"/>
              </a:ext>
            </a:extLst>
          </p:cNvPr>
          <p:cNvSpPr txBox="1"/>
          <p:nvPr/>
        </p:nvSpPr>
        <p:spPr>
          <a:xfrm>
            <a:off x="146524" y="-877"/>
            <a:ext cx="411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Demo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6915963-413C-4025-9E33-1988F9D1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4" y="884845"/>
            <a:ext cx="9360381" cy="387369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1103863-5D53-4A85-9D67-6E147C8D98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0"/>
          <a:stretch/>
        </p:blipFill>
        <p:spPr>
          <a:xfrm>
            <a:off x="146524" y="4758544"/>
            <a:ext cx="9360381" cy="92158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532EA2B-2545-4A17-9584-4BC2ED3594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48"/>
          <a:stretch/>
        </p:blipFill>
        <p:spPr>
          <a:xfrm>
            <a:off x="146524" y="5680124"/>
            <a:ext cx="9360381" cy="94250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4534AB-6B8E-4FC7-8D9C-C296919EE3E5}"/>
              </a:ext>
            </a:extLst>
          </p:cNvPr>
          <p:cNvSpPr/>
          <p:nvPr/>
        </p:nvSpPr>
        <p:spPr>
          <a:xfrm>
            <a:off x="146524" y="869860"/>
            <a:ext cx="9202428" cy="4859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306C88-4B6C-4ACB-AD6A-7B4F0BD34A90}"/>
              </a:ext>
            </a:extLst>
          </p:cNvPr>
          <p:cNvSpPr/>
          <p:nvPr/>
        </p:nvSpPr>
        <p:spPr>
          <a:xfrm>
            <a:off x="162290" y="3958855"/>
            <a:ext cx="4425476" cy="79968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6D6B82-8ED3-48FC-976E-909BD0757497}"/>
              </a:ext>
            </a:extLst>
          </p:cNvPr>
          <p:cNvSpPr/>
          <p:nvPr/>
        </p:nvSpPr>
        <p:spPr>
          <a:xfrm>
            <a:off x="162290" y="4820826"/>
            <a:ext cx="4425476" cy="79968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403BE3-DAA1-4C80-87AB-0A3B92E3C399}"/>
              </a:ext>
            </a:extLst>
          </p:cNvPr>
          <p:cNvSpPr/>
          <p:nvPr/>
        </p:nvSpPr>
        <p:spPr>
          <a:xfrm>
            <a:off x="157032" y="5761510"/>
            <a:ext cx="4425476" cy="79968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E46AB4-AF2D-464C-8CA5-B314B91C0049}"/>
              </a:ext>
            </a:extLst>
          </p:cNvPr>
          <p:cNvSpPr txBox="1"/>
          <p:nvPr/>
        </p:nvSpPr>
        <p:spPr>
          <a:xfrm>
            <a:off x="9559457" y="1032668"/>
            <a:ext cx="341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트러플과 커피 와인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좋아한다는 정보 줌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8EECE6-1419-4F3D-8348-BB35CE10B76F}"/>
              </a:ext>
            </a:extLst>
          </p:cNvPr>
          <p:cNvSpPr txBox="1"/>
          <p:nvPr/>
        </p:nvSpPr>
        <p:spPr>
          <a:xfrm>
            <a:off x="7045966" y="2261211"/>
            <a:ext cx="515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예시 입력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좋아하는 것에는 긍정적 답변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정보 없는 것에는 무미건조한 답변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건네 주는 대화 말투는 아이템과 상관 없이 작성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EA9D44-4092-451E-92F2-D5B8AC988AFC}"/>
              </a:ext>
            </a:extLst>
          </p:cNvPr>
          <p:cNvSpPr txBox="1"/>
          <p:nvPr/>
        </p:nvSpPr>
        <p:spPr>
          <a:xfrm>
            <a:off x="4842427" y="4130029"/>
            <a:ext cx="38600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커피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긍정적 답변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기존 문장 활용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조개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무미건조한 답변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기존 문장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트러플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-&gt;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긍정적인 답변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새로운 문장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418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2EDF86-5035-4056-B2D0-D4F4EAE30C3B}"/>
              </a:ext>
            </a:extLst>
          </p:cNvPr>
          <p:cNvSpPr/>
          <p:nvPr/>
        </p:nvSpPr>
        <p:spPr>
          <a:xfrm>
            <a:off x="0" y="1"/>
            <a:ext cx="12198930" cy="70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EA343-694D-4F5C-BBE6-F2ACAC36ED23}"/>
              </a:ext>
            </a:extLst>
          </p:cNvPr>
          <p:cNvSpPr txBox="1"/>
          <p:nvPr/>
        </p:nvSpPr>
        <p:spPr>
          <a:xfrm>
            <a:off x="146524" y="-877"/>
            <a:ext cx="411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Demo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20C0FBE-A91B-4353-AE0A-2604E3CD96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5"/>
          <a:stretch/>
        </p:blipFill>
        <p:spPr>
          <a:xfrm>
            <a:off x="291548" y="1042653"/>
            <a:ext cx="7158386" cy="25518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E46AB4-AF2D-464C-8CA5-B314B91C0049}"/>
              </a:ext>
            </a:extLst>
          </p:cNvPr>
          <p:cNvSpPr txBox="1"/>
          <p:nvPr/>
        </p:nvSpPr>
        <p:spPr>
          <a:xfrm>
            <a:off x="4263661" y="1118022"/>
            <a:ext cx="763679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Harvey is kind.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라는 정보 주고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모욕적인 발언을 하면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                                                매우 상냥하게 대답함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			                       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평소에는 친절하지만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모욕하는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					         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질문에는 공격적인 말투로 대답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					         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한다는 설정 추가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               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공격적인 답변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C22458-86FD-41F6-B90F-CCE49CA3B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3932653"/>
            <a:ext cx="8190300" cy="6398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B14DA34-7001-4009-88B8-B993E8627A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45"/>
          <a:stretch/>
        </p:blipFill>
        <p:spPr>
          <a:xfrm>
            <a:off x="291548" y="4986004"/>
            <a:ext cx="4916036" cy="122561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79A02DF-D903-4D53-8A3E-981A149759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92" r="39715"/>
          <a:stretch/>
        </p:blipFill>
        <p:spPr>
          <a:xfrm>
            <a:off x="5589487" y="4954466"/>
            <a:ext cx="5390285" cy="12886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7228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741</Words>
  <Application>Microsoft Macintosh PowerPoint</Application>
  <PresentationFormat>와이드스크린</PresentationFormat>
  <Paragraphs>185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NanumGothic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 지오</dc:creator>
  <cp:lastModifiedBy>안지오</cp:lastModifiedBy>
  <cp:revision>16</cp:revision>
  <dcterms:created xsi:type="dcterms:W3CDTF">2022-04-12T07:55:01Z</dcterms:created>
  <dcterms:modified xsi:type="dcterms:W3CDTF">2022-08-08T14:04:18Z</dcterms:modified>
</cp:coreProperties>
</file>